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66" r:id="rId11"/>
    <p:sldId id="267" r:id="rId12"/>
    <p:sldId id="273" r:id="rId13"/>
    <p:sldId id="268" r:id="rId14"/>
    <p:sldId id="269" r:id="rId15"/>
    <p:sldId id="270" r:id="rId16"/>
    <p:sldId id="271" r:id="rId17"/>
    <p:sldId id="280" r:id="rId18"/>
    <p:sldId id="272" r:id="rId19"/>
    <p:sldId id="274" r:id="rId20"/>
    <p:sldId id="275" r:id="rId21"/>
    <p:sldId id="276" r:id="rId22"/>
    <p:sldId id="277" r:id="rId23"/>
    <p:sldId id="279" r:id="rId24"/>
    <p:sldId id="288" r:id="rId25"/>
    <p:sldId id="289" r:id="rId26"/>
    <p:sldId id="290" r:id="rId27"/>
    <p:sldId id="291" r:id="rId28"/>
    <p:sldId id="292" r:id="rId29"/>
    <p:sldId id="278" r:id="rId30"/>
    <p:sldId id="293" r:id="rId31"/>
  </p:sldIdLst>
  <p:sldSz cx="9144000" cy="6858000" type="screen4x3"/>
  <p:notesSz cx="7086600" cy="94297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972-68F3-498A-AC47-177F26AE5D07}" type="datetimeFigureOut">
              <a:rPr lang="en-US" smtClean="0"/>
              <a:pPr/>
              <a:t>8/18/2011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ADF401E-8A71-43B8-BD15-0A6961F99E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972-68F3-498A-AC47-177F26AE5D07}" type="datetimeFigureOut">
              <a:rPr lang="en-US" smtClean="0"/>
              <a:pPr/>
              <a:t>8/18/2011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401E-8A71-43B8-BD15-0A6961F99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972-68F3-498A-AC47-177F26AE5D07}" type="datetimeFigureOut">
              <a:rPr lang="en-US" smtClean="0"/>
              <a:pPr/>
              <a:t>8/18/2011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401E-8A71-43B8-BD15-0A6961F99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972-68F3-498A-AC47-177F26AE5D07}" type="datetimeFigureOut">
              <a:rPr lang="en-US" smtClean="0"/>
              <a:pPr/>
              <a:t>8/18/2011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401E-8A71-43B8-BD15-0A6961F99E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972-68F3-498A-AC47-177F26AE5D07}" type="datetimeFigureOut">
              <a:rPr lang="en-US" smtClean="0"/>
              <a:pPr/>
              <a:t>8/18/2011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ADF401E-8A71-43B8-BD15-0A6961F99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972-68F3-498A-AC47-177F26AE5D07}" type="datetimeFigureOut">
              <a:rPr lang="en-US" smtClean="0"/>
              <a:pPr/>
              <a:t>8/18/2011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401E-8A71-43B8-BD15-0A6961F99E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972-68F3-498A-AC47-177F26AE5D07}" type="datetimeFigureOut">
              <a:rPr lang="en-US" smtClean="0"/>
              <a:pPr/>
              <a:t>8/18/2011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401E-8A71-43B8-BD15-0A6961F99E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972-68F3-498A-AC47-177F26AE5D07}" type="datetimeFigureOut">
              <a:rPr lang="en-US" smtClean="0"/>
              <a:pPr/>
              <a:t>8/18/2011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401E-8A71-43B8-BD15-0A6961F99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972-68F3-498A-AC47-177F26AE5D07}" type="datetimeFigureOut">
              <a:rPr lang="en-US" smtClean="0"/>
              <a:pPr/>
              <a:t>8/18/2011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401E-8A71-43B8-BD15-0A6961F99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972-68F3-498A-AC47-177F26AE5D07}" type="datetimeFigureOut">
              <a:rPr lang="en-US" smtClean="0"/>
              <a:pPr/>
              <a:t>8/18/2011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401E-8A71-43B8-BD15-0A6961F99E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00972-68F3-498A-AC47-177F26AE5D07}" type="datetimeFigureOut">
              <a:rPr lang="en-US" smtClean="0"/>
              <a:pPr/>
              <a:t>8/18/2011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ADF401E-8A71-43B8-BD15-0A6961F99EF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C500972-68F3-498A-AC47-177F26AE5D07}" type="datetimeFigureOut">
              <a:rPr lang="en-US" smtClean="0"/>
              <a:pPr/>
              <a:t>8/18/2011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ADF401E-8A71-43B8-BD15-0A6961F99E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cap="small" dirty="0" smtClean="0"/>
              <a:t>Customizing Open Source Software </a:t>
            </a:r>
          </a:p>
          <a:p>
            <a:r>
              <a:rPr lang="en-US" cap="small" dirty="0" smtClean="0"/>
              <a:t>for the Archival Community</a:t>
            </a:r>
            <a:endParaRPr lang="en-US" cap="small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 smtClean="0"/>
              <a:t>ATReference</a:t>
            </a:r>
            <a:endParaRPr lang="en-US" cap="small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4419600"/>
            <a:ext cx="4191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b="1" dirty="0" smtClean="0"/>
              <a:t>Marisa Hudspeth</a:t>
            </a:r>
          </a:p>
          <a:p>
            <a:pPr algn="r"/>
            <a:r>
              <a:rPr lang="en-US" sz="1600" dirty="0" smtClean="0"/>
              <a:t>Lead Archivist, Digital Program</a:t>
            </a:r>
          </a:p>
          <a:p>
            <a:pPr algn="r"/>
            <a:r>
              <a:rPr lang="en-US" sz="1600" dirty="0" smtClean="0"/>
              <a:t>Rockefeller Archive Center</a:t>
            </a:r>
          </a:p>
          <a:p>
            <a:pPr algn="r"/>
            <a:endParaRPr lang="en-US" sz="1600" dirty="0" smtClean="0"/>
          </a:p>
          <a:p>
            <a:pPr algn="r"/>
            <a:endParaRPr lang="en-US" sz="1600" dirty="0" smtClean="0"/>
          </a:p>
          <a:p>
            <a:pPr algn="r"/>
            <a:r>
              <a:rPr lang="en-US" sz="1600" dirty="0" smtClean="0"/>
              <a:t>SAA, August 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944562"/>
          </a:xfrm>
        </p:spPr>
        <p:txBody>
          <a:bodyPr/>
          <a:lstStyle/>
          <a:p>
            <a:r>
              <a:rPr lang="en-US" dirty="0" smtClean="0"/>
              <a:t>Target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7244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Priority 1 – Released May 2011</a:t>
            </a:r>
          </a:p>
          <a:p>
            <a:r>
              <a:rPr lang="en-US" sz="2800" dirty="0" smtClean="0"/>
              <a:t>Priority 2 – December 2011</a:t>
            </a:r>
          </a:p>
          <a:p>
            <a:r>
              <a:rPr lang="en-US" sz="2800" dirty="0" smtClean="0"/>
              <a:t>Priority 3 – July 2012</a:t>
            </a:r>
          </a:p>
          <a:p>
            <a:r>
              <a:rPr lang="en-US" sz="2800" dirty="0" smtClean="0"/>
              <a:t>Priority 4 &amp; 5 – To be </a:t>
            </a:r>
            <a:r>
              <a:rPr lang="en-US" sz="2800" dirty="0" smtClean="0"/>
              <a:t>determined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400" cap="small" dirty="0" smtClean="0">
                <a:solidFill>
                  <a:schemeClr val="accent1"/>
                </a:solidFill>
              </a:rPr>
              <a:t>For more information, Please visit our </a:t>
            </a:r>
            <a:r>
              <a:rPr lang="en-US" sz="2400" cap="small" dirty="0" err="1" smtClean="0">
                <a:solidFill>
                  <a:schemeClr val="accent1"/>
                </a:solidFill>
              </a:rPr>
              <a:t>Github</a:t>
            </a:r>
            <a:r>
              <a:rPr lang="en-US" sz="2400" cap="small" dirty="0" smtClean="0">
                <a:solidFill>
                  <a:schemeClr val="accent1"/>
                </a:solidFill>
              </a:rPr>
              <a:t> site:</a:t>
            </a:r>
            <a:endParaRPr lang="en-US" sz="2400" cap="small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sz="2400" dirty="0" smtClean="0"/>
              <a:t>https://github.com/RockefellerArchiveCenter/ATReference/wiki</a:t>
            </a:r>
          </a:p>
          <a:p>
            <a:pPr algn="ctr">
              <a:buNone/>
            </a:pPr>
            <a:endParaRPr lang="en-US" sz="2400" cap="small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sz="2400" cap="small" dirty="0" smtClean="0">
                <a:solidFill>
                  <a:schemeClr val="accent1"/>
                </a:solidFill>
              </a:rPr>
              <a:t>Send </a:t>
            </a:r>
            <a:r>
              <a:rPr lang="en-US" sz="2400" cap="small" dirty="0" smtClean="0">
                <a:solidFill>
                  <a:schemeClr val="accent1"/>
                </a:solidFill>
              </a:rPr>
              <a:t>questions and </a:t>
            </a:r>
            <a:r>
              <a:rPr lang="en-US" sz="2400" cap="small" dirty="0" smtClean="0">
                <a:solidFill>
                  <a:schemeClr val="accent1"/>
                </a:solidFill>
              </a:rPr>
              <a:t>comments  </a:t>
            </a:r>
            <a:r>
              <a:rPr lang="en-US" sz="2400" cap="small" dirty="0" smtClean="0">
                <a:solidFill>
                  <a:schemeClr val="accent1"/>
                </a:solidFill>
              </a:rPr>
              <a:t>to:</a:t>
            </a:r>
          </a:p>
          <a:p>
            <a:pPr algn="ctr">
              <a:buNone/>
            </a:pPr>
            <a:r>
              <a:rPr lang="en-US" sz="2400" dirty="0" smtClean="0"/>
              <a:t>mhudspeth@rockarch.org</a:t>
            </a:r>
          </a:p>
          <a:p>
            <a:pPr algn="ctr">
              <a:buNone/>
            </a:pPr>
            <a:endParaRPr lang="en-US" sz="18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Sneak Preview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8499122" cy="6038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92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577850"/>
            <a:ext cx="5638800" cy="570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3700" y="1714500"/>
            <a:ext cx="5816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707"/>
            <a:ext cx="9144000" cy="70291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28600"/>
            <a:ext cx="5923464" cy="638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6200" y="1073150"/>
            <a:ext cx="6451600" cy="471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ATReference Development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Marisa Hudspeth</a:t>
            </a:r>
            <a:r>
              <a:rPr lang="en-US" sz="2400" dirty="0" smtClean="0"/>
              <a:t>, Project Manager</a:t>
            </a:r>
            <a:br>
              <a:rPr lang="en-US" sz="2400" dirty="0" smtClean="0"/>
            </a:br>
            <a:r>
              <a:rPr lang="en-US" sz="2400" dirty="0" smtClean="0"/>
              <a:t>Rockefeller Archive Center</a:t>
            </a:r>
          </a:p>
          <a:p>
            <a:r>
              <a:rPr lang="en-US" sz="2400" b="1" dirty="0" smtClean="0"/>
              <a:t>Rebecca Robbins</a:t>
            </a:r>
            <a:r>
              <a:rPr lang="en-US" sz="2400" dirty="0" smtClean="0"/>
              <a:t>, Project and Documentation Coordinator</a:t>
            </a:r>
            <a:br>
              <a:rPr lang="en-US" sz="2400" dirty="0" smtClean="0"/>
            </a:br>
            <a:r>
              <a:rPr lang="en-US" sz="2400" dirty="0" smtClean="0"/>
              <a:t>Rockefeller Archive Center</a:t>
            </a:r>
          </a:p>
          <a:p>
            <a:r>
              <a:rPr lang="en-US" sz="2400" b="1" dirty="0" smtClean="0"/>
              <a:t>Lee Mandell</a:t>
            </a:r>
            <a:r>
              <a:rPr lang="en-US" sz="2400" dirty="0" smtClean="0"/>
              <a:t>, Lead Programmer</a:t>
            </a:r>
          </a:p>
          <a:p>
            <a:r>
              <a:rPr lang="en-US" sz="2400" b="1" dirty="0" smtClean="0"/>
              <a:t>Nathan Stevens</a:t>
            </a:r>
            <a:r>
              <a:rPr lang="en-US" sz="2400" dirty="0" smtClean="0"/>
              <a:t>, Programmer</a:t>
            </a:r>
          </a:p>
          <a:p>
            <a:r>
              <a:rPr lang="en-US" sz="2400" b="1" dirty="0" smtClean="0"/>
              <a:t>Brian Stevens</a:t>
            </a:r>
            <a:r>
              <a:rPr lang="en-US" sz="2400" dirty="0" smtClean="0"/>
              <a:t>, Reports Designer &amp; Testing Coordinator</a:t>
            </a:r>
            <a:br>
              <a:rPr lang="en-US" sz="2400" dirty="0" smtClean="0"/>
            </a:br>
            <a:r>
              <a:rPr lang="en-US" sz="2400" dirty="0" smtClean="0"/>
              <a:t>West Connecticut State University </a:t>
            </a:r>
          </a:p>
          <a:p>
            <a:r>
              <a:rPr lang="en-US" sz="2400" b="1" dirty="0" smtClean="0"/>
              <a:t>Laura Montgomery</a:t>
            </a:r>
            <a:r>
              <a:rPr lang="en-US" sz="2400" dirty="0" smtClean="0"/>
              <a:t>, Interface and Usability Tester</a:t>
            </a:r>
            <a:br>
              <a:rPr lang="en-US" sz="2400" dirty="0" smtClean="0"/>
            </a:br>
            <a:r>
              <a:rPr lang="en-US" sz="2400" dirty="0" smtClean="0"/>
              <a:t>Rockefeller Archive Center</a:t>
            </a:r>
          </a:p>
          <a:p>
            <a:r>
              <a:rPr lang="en-US" sz="2400" b="1" dirty="0" smtClean="0"/>
              <a:t>Sibyl Schaefer</a:t>
            </a:r>
            <a:r>
              <a:rPr lang="en-US" sz="2400" dirty="0" smtClean="0"/>
              <a:t>, Usability Consultant</a:t>
            </a:r>
            <a:br>
              <a:rPr lang="en-US" sz="2400" dirty="0" smtClean="0"/>
            </a:br>
            <a:r>
              <a:rPr lang="en-US" sz="2400" dirty="0" smtClean="0"/>
              <a:t>Rockefeller Archive Center</a:t>
            </a: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9900" y="1162050"/>
            <a:ext cx="5664200" cy="453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20675"/>
            <a:ext cx="4254260" cy="6508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04800"/>
            <a:ext cx="6997544" cy="63191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28600"/>
            <a:ext cx="7073744" cy="638792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74800"/>
            <a:ext cx="8077200" cy="3708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52400"/>
            <a:ext cx="5948538" cy="652145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350" y="869950"/>
            <a:ext cx="8623300" cy="51181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3055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944562"/>
          </a:xfrm>
        </p:spPr>
        <p:txBody>
          <a:bodyPr/>
          <a:lstStyle/>
          <a:p>
            <a:r>
              <a:rPr lang="en-US" dirty="0" smtClean="0"/>
              <a:t>ATReference 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686800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To replace Re:discovery  functionality for managing patron registration and duplication services </a:t>
            </a:r>
          </a:p>
          <a:p>
            <a:r>
              <a:rPr lang="en-US" dirty="0" smtClean="0"/>
              <a:t>To consolidate similar/duplicate patron information captured, stored, and managed in multiple paper and electronic systems</a:t>
            </a:r>
          </a:p>
          <a:p>
            <a:r>
              <a:rPr lang="en-US" dirty="0" smtClean="0"/>
              <a:t>To improve the efficiency, quality, and security of our researcher services by streamlining and automating data capture and manipulations for all aspects of our researcher services</a:t>
            </a:r>
          </a:p>
          <a:p>
            <a:r>
              <a:rPr lang="en-US" dirty="0" smtClean="0"/>
              <a:t>To opt for open-source development instead of a proprietary solution in order to make a contribution to the archival community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724400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2400" cap="small" dirty="0" smtClean="0">
                <a:solidFill>
                  <a:schemeClr val="accent1"/>
                </a:solidFill>
              </a:rPr>
              <a:t>For more information, Please visit our </a:t>
            </a:r>
            <a:r>
              <a:rPr lang="en-US" sz="2400" cap="small" dirty="0" err="1" smtClean="0">
                <a:solidFill>
                  <a:schemeClr val="accent1"/>
                </a:solidFill>
              </a:rPr>
              <a:t>Github</a:t>
            </a:r>
            <a:r>
              <a:rPr lang="en-US" sz="2400" cap="small" dirty="0" smtClean="0">
                <a:solidFill>
                  <a:schemeClr val="accent1"/>
                </a:solidFill>
              </a:rPr>
              <a:t> site:</a:t>
            </a:r>
            <a:endParaRPr lang="en-US" sz="2400" cap="small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sz="2400" dirty="0" smtClean="0"/>
              <a:t>https://github.com/RockefellerArchiveCenter/ATReference/wiki</a:t>
            </a:r>
          </a:p>
          <a:p>
            <a:pPr algn="ctr">
              <a:buNone/>
            </a:pPr>
            <a:endParaRPr lang="en-US" sz="2400" cap="small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n-US" sz="2400" cap="small" dirty="0" smtClean="0">
                <a:solidFill>
                  <a:schemeClr val="accent1"/>
                </a:solidFill>
              </a:rPr>
              <a:t>Send </a:t>
            </a:r>
            <a:r>
              <a:rPr lang="en-US" sz="2400" cap="small" dirty="0" smtClean="0">
                <a:solidFill>
                  <a:schemeClr val="accent1"/>
                </a:solidFill>
              </a:rPr>
              <a:t>questions and </a:t>
            </a:r>
            <a:r>
              <a:rPr lang="en-US" sz="2400" cap="small" dirty="0" smtClean="0">
                <a:solidFill>
                  <a:schemeClr val="accent1"/>
                </a:solidFill>
              </a:rPr>
              <a:t>comments  </a:t>
            </a:r>
            <a:r>
              <a:rPr lang="en-US" sz="2400" cap="small" dirty="0" smtClean="0">
                <a:solidFill>
                  <a:schemeClr val="accent1"/>
                </a:solidFill>
              </a:rPr>
              <a:t>to:</a:t>
            </a:r>
          </a:p>
          <a:p>
            <a:pPr algn="ctr">
              <a:buNone/>
            </a:pPr>
            <a:r>
              <a:rPr lang="en-US" sz="2400" dirty="0" smtClean="0"/>
              <a:t>mhudspeth@rockarch.org</a:t>
            </a:r>
          </a:p>
          <a:p>
            <a:pPr algn="ctr">
              <a:buNone/>
            </a:pPr>
            <a:endParaRPr lang="en-US" sz="1800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868362"/>
          </a:xfrm>
        </p:spPr>
        <p:txBody>
          <a:bodyPr/>
          <a:lstStyle/>
          <a:p>
            <a:r>
              <a:rPr lang="en-US" dirty="0" smtClean="0"/>
              <a:t>Priority Breakdown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800600"/>
          </a:xfrm>
        </p:spPr>
        <p:txBody>
          <a:bodyPr/>
          <a:lstStyle/>
          <a:p>
            <a:r>
              <a:rPr lang="en-US" sz="2800" dirty="0" smtClean="0"/>
              <a:t>Priority 1: Patron Registration</a:t>
            </a:r>
          </a:p>
          <a:p>
            <a:r>
              <a:rPr lang="en-US" sz="2800" dirty="0" smtClean="0"/>
              <a:t>Priority 2: Duplication Services</a:t>
            </a:r>
          </a:p>
          <a:p>
            <a:r>
              <a:rPr lang="en-US" sz="2800" dirty="0" smtClean="0"/>
              <a:t>Priority 3: Retrievals, Bar-coding, and Use Tracking</a:t>
            </a:r>
          </a:p>
          <a:p>
            <a:r>
              <a:rPr lang="en-US" sz="2800" dirty="0" smtClean="0"/>
              <a:t>Priority 4: Reference Requests and Reading Room Scheduling</a:t>
            </a:r>
          </a:p>
          <a:p>
            <a:r>
              <a:rPr lang="en-US" sz="2800" dirty="0" smtClean="0"/>
              <a:t>Priority 5: Web Interface and Personalized User Accounts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763000" cy="875506"/>
          </a:xfrm>
        </p:spPr>
        <p:txBody>
          <a:bodyPr>
            <a:normAutofit/>
          </a:bodyPr>
          <a:lstStyle/>
          <a:p>
            <a:r>
              <a:rPr lang="en-US" dirty="0" smtClean="0"/>
              <a:t>Priority 1: Patron Registration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Expand AT Names Module to accommodate researcher registration information</a:t>
            </a:r>
          </a:p>
          <a:p>
            <a:r>
              <a:rPr lang="en-US" sz="2800" dirty="0" smtClean="0"/>
              <a:t>Track research visits</a:t>
            </a:r>
          </a:p>
          <a:p>
            <a:r>
              <a:rPr lang="en-US" sz="2800" dirty="0" smtClean="0"/>
              <a:t>Track funding awarded to researchers by the archive center</a:t>
            </a:r>
          </a:p>
          <a:p>
            <a:r>
              <a:rPr lang="en-US" sz="2800" dirty="0" smtClean="0"/>
              <a:t>Track publications of researchers</a:t>
            </a:r>
          </a:p>
          <a:p>
            <a:r>
              <a:rPr lang="en-US" sz="2800" dirty="0" smtClean="0"/>
              <a:t>Track completion of necessary researcher paperwork</a:t>
            </a:r>
          </a:p>
          <a:p>
            <a:r>
              <a:rPr lang="en-US" sz="2800" dirty="0" smtClean="0"/>
              <a:t>Provide ability to search and manipulate data for statistics and reports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763000" cy="875506"/>
          </a:xfrm>
        </p:spPr>
        <p:txBody>
          <a:bodyPr>
            <a:normAutofit/>
          </a:bodyPr>
          <a:lstStyle/>
          <a:p>
            <a:r>
              <a:rPr lang="en-US" dirty="0" smtClean="0"/>
              <a:t>Priority 2: Duplication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95400"/>
            <a:ext cx="8839200" cy="54102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Manage all types of duplication requests, including submitting request, distributing request to appropriate staff, and tracking paperwork</a:t>
            </a:r>
          </a:p>
          <a:p>
            <a:pPr lvl="0"/>
            <a:r>
              <a:rPr lang="en-US" sz="2800" dirty="0" smtClean="0"/>
              <a:t>Create standardized invoices in PDF to be emailed or printed</a:t>
            </a:r>
          </a:p>
          <a:p>
            <a:pPr lvl="0"/>
            <a:r>
              <a:rPr lang="en-US" sz="2800" dirty="0" smtClean="0"/>
              <a:t>Store fee schedules, flat shipping rates for domestic and international, automatically calculate cost estimates, and create invoices</a:t>
            </a:r>
          </a:p>
          <a:p>
            <a:pPr lvl="0"/>
            <a:r>
              <a:rPr lang="en-US" sz="2800" dirty="0" smtClean="0"/>
              <a:t>Track duplication service requests, including copy counts per calendar year</a:t>
            </a:r>
          </a:p>
          <a:p>
            <a:pPr lvl="0"/>
            <a:r>
              <a:rPr lang="en-US" sz="2800" dirty="0" smtClean="0"/>
              <a:t>Provide ability to search and manipulate data for statistics and </a:t>
            </a:r>
            <a:r>
              <a:rPr lang="en-US" sz="2800" dirty="0" smtClean="0"/>
              <a:t>reports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839200" cy="1399032"/>
          </a:xfrm>
        </p:spPr>
        <p:txBody>
          <a:bodyPr>
            <a:normAutofit/>
          </a:bodyPr>
          <a:lstStyle/>
          <a:p>
            <a:r>
              <a:rPr lang="en-US" dirty="0" smtClean="0"/>
              <a:t>Priority 3: </a:t>
            </a:r>
            <a:r>
              <a:rPr lang="en-US" b="0" dirty="0" smtClean="0"/>
              <a:t>Retrievals, Bar-coding, and Use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839200" cy="49530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Track use of materials by patrons</a:t>
            </a:r>
          </a:p>
          <a:p>
            <a:pPr lvl="0"/>
            <a:r>
              <a:rPr lang="en-US" sz="2800" dirty="0" smtClean="0"/>
              <a:t>Provide ability to search and manipulate use data for statistics and reports</a:t>
            </a:r>
          </a:p>
          <a:p>
            <a:r>
              <a:rPr lang="en-US" sz="2800" dirty="0" smtClean="0"/>
              <a:t>Automate “charge-out” procedure using bar-coding</a:t>
            </a:r>
          </a:p>
          <a:p>
            <a:pPr lvl="0"/>
            <a:r>
              <a:rPr lang="en-US" sz="2800" dirty="0" smtClean="0"/>
              <a:t>Add barcode functionality to Accession records and folder and item levels of Resource records</a:t>
            </a:r>
          </a:p>
          <a:p>
            <a:r>
              <a:rPr lang="en-US" sz="2800" dirty="0" smtClean="0"/>
              <a:t>Provide </a:t>
            </a:r>
            <a:r>
              <a:rPr lang="en-US" sz="2800" dirty="0" smtClean="0"/>
              <a:t>ability to electronically submit retrieval requests at the box, folder, and/or item level based on electronic and print finding aids </a:t>
            </a:r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839200" cy="1399032"/>
          </a:xfrm>
        </p:spPr>
        <p:txBody>
          <a:bodyPr>
            <a:normAutofit/>
          </a:bodyPr>
          <a:lstStyle/>
          <a:p>
            <a:r>
              <a:rPr lang="en-US" dirty="0" smtClean="0"/>
              <a:t>Priority 4: Reference Requests and Reading Room Scheduling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882808"/>
            <a:ext cx="8839200" cy="4822792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Electronically distribute reference requests to staff</a:t>
            </a:r>
          </a:p>
          <a:p>
            <a:pPr lvl="0"/>
            <a:r>
              <a:rPr lang="en-US" sz="2800" dirty="0" smtClean="0"/>
              <a:t>Allow staff to respond to reference requests from within the AT</a:t>
            </a:r>
          </a:p>
          <a:p>
            <a:pPr lvl="0"/>
            <a:r>
              <a:rPr lang="en-US" sz="2800" dirty="0" smtClean="0"/>
              <a:t>Store history of requests, staff assignments, and responses</a:t>
            </a:r>
          </a:p>
          <a:p>
            <a:pPr lvl="0"/>
            <a:r>
              <a:rPr lang="en-US" sz="2800" dirty="0" smtClean="0"/>
              <a:t>For </a:t>
            </a:r>
            <a:r>
              <a:rPr lang="en-US" sz="2800" dirty="0" smtClean="0"/>
              <a:t>archives that require appointments in advance and/or limit the number of researchers per day, manage scheduling of research appointments, including flexibility to deal with special openings and closings due to holidays, weather, etc.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839200" cy="1399032"/>
          </a:xfrm>
        </p:spPr>
        <p:txBody>
          <a:bodyPr>
            <a:normAutofit/>
          </a:bodyPr>
          <a:lstStyle/>
          <a:p>
            <a:r>
              <a:rPr lang="en-US" dirty="0" smtClean="0"/>
              <a:t>Priority 5: Web Interface and Personalized User 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752600"/>
            <a:ext cx="8839200" cy="4953000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en-US" sz="4400" dirty="0" smtClean="0"/>
              <a:t>Enable a patron to create a personal user account to:</a:t>
            </a:r>
          </a:p>
          <a:p>
            <a:pPr lvl="1"/>
            <a:r>
              <a:rPr lang="en-US" sz="3600" dirty="0" smtClean="0"/>
              <a:t>update their contact information at any time</a:t>
            </a:r>
          </a:p>
          <a:p>
            <a:pPr lvl="1"/>
            <a:r>
              <a:rPr lang="en-US" sz="3600" dirty="0" smtClean="0"/>
              <a:t>submit reference </a:t>
            </a:r>
            <a:r>
              <a:rPr lang="en-US" sz="3600" dirty="0" smtClean="0"/>
              <a:t>requests via a web form</a:t>
            </a:r>
            <a:endParaRPr lang="en-US" sz="3600" dirty="0" smtClean="0"/>
          </a:p>
          <a:p>
            <a:pPr lvl="1"/>
            <a:r>
              <a:rPr lang="en-US" sz="3600" dirty="0" smtClean="0"/>
              <a:t>schedule and cancel reference appointments</a:t>
            </a:r>
          </a:p>
          <a:p>
            <a:pPr lvl="1"/>
            <a:r>
              <a:rPr lang="en-US" sz="3600" dirty="0" smtClean="0"/>
              <a:t>specify transportation method and reserve seats on shuttle service</a:t>
            </a:r>
          </a:p>
          <a:p>
            <a:pPr lvl="1"/>
            <a:r>
              <a:rPr lang="en-US" sz="3600" dirty="0" smtClean="0"/>
              <a:t>be notified of inclement weather closures and delayed openings (RSS feeds)</a:t>
            </a:r>
          </a:p>
          <a:p>
            <a:pPr lvl="1"/>
            <a:r>
              <a:rPr lang="en-US" sz="3600" dirty="0" smtClean="0"/>
              <a:t>sign up for waiting lists on full days and automatic notification</a:t>
            </a:r>
          </a:p>
          <a:p>
            <a:pPr lvl="1"/>
            <a:r>
              <a:rPr lang="en-US" sz="3600" dirty="0" smtClean="0"/>
              <a:t>sign up to receive email newsletters and announcements</a:t>
            </a:r>
          </a:p>
          <a:p>
            <a:pPr lvl="1"/>
            <a:r>
              <a:rPr lang="en-US" sz="3600" dirty="0" smtClean="0"/>
              <a:t>directly submit retrieval requests online at the box, folder, and/or item level</a:t>
            </a:r>
          </a:p>
          <a:p>
            <a:pPr lvl="1"/>
            <a:r>
              <a:rPr lang="en-US" sz="3600" dirty="0" smtClean="0"/>
              <a:t>view </a:t>
            </a:r>
            <a:r>
              <a:rPr lang="en-US" sz="3600" dirty="0" smtClean="0"/>
              <a:t>status and history </a:t>
            </a:r>
            <a:r>
              <a:rPr lang="en-US" sz="3600" dirty="0" smtClean="0"/>
              <a:t>of requests (retrievals, duplication, reference)</a:t>
            </a:r>
          </a:p>
          <a:p>
            <a:pPr lvl="1"/>
            <a:r>
              <a:rPr lang="en-US" sz="3600" dirty="0" smtClean="0"/>
              <a:t>view an online orientation video and agree to terms</a:t>
            </a:r>
          </a:p>
          <a:p>
            <a:pPr lvl="1"/>
            <a:r>
              <a:rPr lang="en-US" sz="3600" dirty="0" smtClean="0"/>
              <a:t>exchange </a:t>
            </a:r>
            <a:r>
              <a:rPr lang="en-US" sz="3600" dirty="0" smtClean="0"/>
              <a:t>electronic files with staff </a:t>
            </a:r>
          </a:p>
          <a:p>
            <a:pPr lvl="1"/>
            <a:r>
              <a:rPr lang="en-US" sz="3600" dirty="0" smtClean="0"/>
              <a:t>use e-commerce features to pay for services</a:t>
            </a:r>
          </a:p>
          <a:p>
            <a:pPr lvl="1"/>
            <a:r>
              <a:rPr lang="en-US" sz="3600" dirty="0" smtClean="0"/>
              <a:t>electronically sign </a:t>
            </a:r>
            <a:r>
              <a:rPr lang="en-US" sz="3600" dirty="0" smtClean="0"/>
              <a:t> and submit </a:t>
            </a:r>
            <a:r>
              <a:rPr lang="en-US" sz="3600" dirty="0" smtClean="0"/>
              <a:t>paperwork </a:t>
            </a:r>
            <a:r>
              <a:rPr lang="en-US" sz="3600" dirty="0" smtClean="0"/>
              <a:t>online</a:t>
            </a:r>
          </a:p>
          <a:p>
            <a:pPr lvl="1"/>
            <a:r>
              <a:rPr lang="en-US" sz="3600" dirty="0" smtClean="0"/>
              <a:t>optionally </a:t>
            </a:r>
            <a:r>
              <a:rPr lang="en-US" sz="3600" dirty="0" smtClean="0"/>
              <a:t>share research topic and connect with other researchers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Custom 4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90000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261</TotalTime>
  <Words>631</Words>
  <Application>Microsoft Office PowerPoint</Application>
  <PresentationFormat>On-screen Show (4:3)</PresentationFormat>
  <Paragraphs>88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ATReference</vt:lpstr>
      <vt:lpstr>ATReference Development Team</vt:lpstr>
      <vt:lpstr>ATReference Genesis</vt:lpstr>
      <vt:lpstr>Priority Breakdown</vt:lpstr>
      <vt:lpstr>Priority 1: Patron Registration</vt:lpstr>
      <vt:lpstr>Priority 2: Duplication Services</vt:lpstr>
      <vt:lpstr>Priority 3: Retrievals, Bar-coding, and Use Tracking</vt:lpstr>
      <vt:lpstr>Priority 4: Reference Requests and Reading Room Scheduling</vt:lpstr>
      <vt:lpstr>Priority 5: Web Interface and Personalized User Accounts</vt:lpstr>
      <vt:lpstr>Target Timeline</vt:lpstr>
      <vt:lpstr>Sneak Preview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Rockefeller Archive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Archivists’ Toolkit Reference Module</dc:title>
  <dc:creator>Marisa Hudspeth</dc:creator>
  <cp:lastModifiedBy>Marisa Hudspeth</cp:lastModifiedBy>
  <cp:revision>33</cp:revision>
  <dcterms:created xsi:type="dcterms:W3CDTF">2010-06-02T18:45:38Z</dcterms:created>
  <dcterms:modified xsi:type="dcterms:W3CDTF">2011-08-18T13:59:01Z</dcterms:modified>
</cp:coreProperties>
</file>